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68" r:id="rId5"/>
    <p:sldId id="259" r:id="rId6"/>
    <p:sldId id="260" r:id="rId7"/>
    <p:sldId id="261" r:id="rId8"/>
    <p:sldId id="262" r:id="rId9"/>
    <p:sldId id="269" r:id="rId10"/>
    <p:sldId id="265" r:id="rId11"/>
    <p:sldId id="263" r:id="rId12"/>
    <p:sldId id="266" r:id="rId13"/>
    <p:sldId id="272" r:id="rId14"/>
    <p:sldId id="273" r:id="rId15"/>
    <p:sldId id="271" r:id="rId16"/>
    <p:sldId id="274" r:id="rId17"/>
    <p:sldId id="26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494" autoAdjust="0"/>
    <p:restoredTop sz="77666" autoAdjust="0"/>
  </p:normalViewPr>
  <p:slideViewPr>
    <p:cSldViewPr snapToGrid="0">
      <p:cViewPr>
        <p:scale>
          <a:sx n="60" d="100"/>
          <a:sy n="60" d="100"/>
        </p:scale>
        <p:origin x="174" y="5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2E852A-E9A2-472A-A114-BC24F5DC8BDE}" type="datetimeFigureOut">
              <a:rPr lang="en-US" smtClean="0"/>
              <a:t>12/22/2020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4335D8-D171-4062-9A89-89222E57ADC1}" type="slidenum">
              <a:rPr lang="en-US" smtClean="0"/>
              <a:t>‹#›</a:t>
            </a:fld>
            <a:endParaRPr lang="en-US"/>
          </a:p>
        </p:txBody>
      </p:sp>
    </p:spTree>
    <p:extLst>
      <p:ext uri="{BB962C8B-B14F-4D97-AF65-F5344CB8AC3E}">
        <p14:creationId xmlns:p14="http://schemas.microsoft.com/office/powerpoint/2010/main" val="487717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encoded protein is basically an enzyme acting as a catalyst in the exchange of guanine nucleotides on the translation elongation factor Tu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Perli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et al 5108)</a:t>
            </a:r>
            <a:r>
              <a:rPr lang="en-US" dirty="0"/>
              <a:t>. </a:t>
            </a:r>
          </a:p>
          <a:p>
            <a:pPr marL="171450" indent="-171450">
              <a:buFont typeface="Arial" panose="020B0604020202020204" pitchFamily="34" charset="0"/>
              <a:buChar char="•"/>
            </a:pPr>
            <a:r>
              <a:rPr lang="en-US" dirty="0"/>
              <a:t>This occurs during elongation step of mitochondrial protein translation. </a:t>
            </a:r>
          </a:p>
          <a:p>
            <a:pPr marL="171450" indent="-171450">
              <a:buFont typeface="Arial" panose="020B0604020202020204" pitchFamily="34" charset="0"/>
              <a:buChar char="•"/>
            </a:pPr>
            <a:r>
              <a:rPr lang="en-US" dirty="0"/>
              <a:t>Another disease associated with TSFM is the combined oxidative phosphorylation deficiency 3.</a:t>
            </a:r>
          </a:p>
        </p:txBody>
      </p:sp>
      <p:sp>
        <p:nvSpPr>
          <p:cNvPr id="4" name="Slide Number Placeholder 3"/>
          <p:cNvSpPr>
            <a:spLocks noGrp="1"/>
          </p:cNvSpPr>
          <p:nvPr>
            <p:ph type="sldNum" sz="quarter" idx="5"/>
          </p:nvPr>
        </p:nvSpPr>
        <p:spPr/>
        <p:txBody>
          <a:bodyPr/>
          <a:lstStyle/>
          <a:p>
            <a:fld id="{6F4335D8-D171-4062-9A89-89222E57ADC1}" type="slidenum">
              <a:rPr lang="en-US" smtClean="0"/>
              <a:t>3</a:t>
            </a:fld>
            <a:endParaRPr lang="en-US"/>
          </a:p>
        </p:txBody>
      </p:sp>
    </p:spTree>
    <p:extLst>
      <p:ext uri="{BB962C8B-B14F-4D97-AF65-F5344CB8AC3E}">
        <p14:creationId xmlns:p14="http://schemas.microsoft.com/office/powerpoint/2010/main" val="315959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4</a:t>
            </a:fld>
            <a:endParaRPr lang="en-US"/>
          </a:p>
        </p:txBody>
      </p:sp>
    </p:spTree>
    <p:extLst>
      <p:ext uri="{BB962C8B-B14F-4D97-AF65-F5344CB8AC3E}">
        <p14:creationId xmlns:p14="http://schemas.microsoft.com/office/powerpoint/2010/main" val="1363538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eukaryotes, the redox reactions are usually catalyzed by a sequence of protein complexes. </a:t>
            </a:r>
          </a:p>
          <a:p>
            <a:pPr marL="171450" indent="-171450">
              <a:buFont typeface="Arial" panose="020B0604020202020204" pitchFamily="34" charset="0"/>
              <a:buChar char="•"/>
            </a:pPr>
            <a:r>
              <a:rPr lang="en-US" dirty="0"/>
              <a:t>The protein complexes are within the inner membrane of cell’s mitochondria.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the prokaryotes, the proteins are within the cell’s intermembrane space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When these sets of proteins are linked together, they form the electron transport chains used to transport protons across the inner mitochondrial membrane. </a:t>
            </a:r>
          </a:p>
          <a:p>
            <a:pPr marL="171450" indent="-171450">
              <a:buFont typeface="Arial" panose="020B0604020202020204" pitchFamily="34" charset="0"/>
              <a:buChar char="•"/>
            </a:pPr>
            <a:r>
              <a:rPr lang="en-US" dirty="0"/>
              <a:t>The oxidative phosphorylation is known to be a crucial metabolism that produces reactive oxygen species for example, hydrogen peroxide and superoxide. These are responsible for propagation of free radicals which damage cells, cause diseases and possible chances of aging</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p:txBody>
      </p:sp>
      <p:sp>
        <p:nvSpPr>
          <p:cNvPr id="4" name="Slide Number Placeholder 3"/>
          <p:cNvSpPr>
            <a:spLocks noGrp="1"/>
          </p:cNvSpPr>
          <p:nvPr>
            <p:ph type="sldNum" sz="quarter" idx="5"/>
          </p:nvPr>
        </p:nvSpPr>
        <p:spPr/>
        <p:txBody>
          <a:bodyPr/>
          <a:lstStyle/>
          <a:p>
            <a:fld id="{6F4335D8-D171-4062-9A89-89222E57ADC1}" type="slidenum">
              <a:rPr lang="en-US" smtClean="0"/>
              <a:t>5</a:t>
            </a:fld>
            <a:endParaRPr lang="en-US"/>
          </a:p>
        </p:txBody>
      </p:sp>
    </p:spTree>
    <p:extLst>
      <p:ext uri="{BB962C8B-B14F-4D97-AF65-F5344CB8AC3E}">
        <p14:creationId xmlns:p14="http://schemas.microsoft.com/office/powerpoint/2010/main" val="134540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Glycolysis, beta oxidation, and citric acid cycle help in the production of cofactor NADH.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is a coenzyme that is comprised of electrons with high transfer potential. The NADH removes electrons which are passed to oxygen. Then, they are passed through a sequence of enzymes. Each of these enzymes release small amounts of energy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The set of enzymes basically have complexes I through IV. It is then referred to as electron transport chain.</a:t>
            </a:r>
          </a:p>
          <a:p>
            <a:pPr marL="171450" indent="-171450">
              <a:buFont typeface="Arial" panose="020B0604020202020204" pitchFamily="34" charset="0"/>
              <a:buChar char="•"/>
            </a:pPr>
            <a:r>
              <a:rPr lang="en-US" dirty="0"/>
              <a:t>In eukaryotes, the enzymes found in the electron transport system use the energy that is released from oxygen by NADH. It pumps the protons past the inner membrane of the mitochondrion. </a:t>
            </a:r>
          </a:p>
          <a:p>
            <a:pPr marL="171450" indent="-171450">
              <a:buFont typeface="Arial" panose="020B0604020202020204" pitchFamily="34" charset="0"/>
              <a:buChar char="•"/>
            </a:pPr>
            <a:r>
              <a:rPr lang="en-US" dirty="0"/>
              <a:t>This process lead to building of protons in the intermembrane space. There is generation of an electrochemical gradient past the membrane. </a:t>
            </a:r>
          </a:p>
          <a:p>
            <a:pPr marL="171450" indent="-171450">
              <a:buFont typeface="Arial" panose="020B0604020202020204" pitchFamily="34" charset="0"/>
              <a:buChar char="•"/>
            </a:pPr>
            <a:r>
              <a:rPr lang="en-US" dirty="0"/>
              <a:t>The energy that is stored in this potential is usually used by ATP synthase and helps in the production of ATP.</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6</a:t>
            </a:fld>
            <a:endParaRPr lang="en-US"/>
          </a:p>
        </p:txBody>
      </p:sp>
    </p:spTree>
    <p:extLst>
      <p:ext uri="{BB962C8B-B14F-4D97-AF65-F5344CB8AC3E}">
        <p14:creationId xmlns:p14="http://schemas.microsoft.com/office/powerpoint/2010/main" val="413857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GFM1 gene gives instructions for the production of enzyme referred to as mitochondrial translation elongation factor G1. The enzyme is located in cell structures mitochondria.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mitochondrial translation elongation factor G1 responsible for the release of proteins from </a:t>
            </a:r>
            <a:r>
              <a:rPr lang="en-US" dirty="0" err="1"/>
              <a:t>mtDNA</a:t>
            </a:r>
            <a:r>
              <a:rPr lang="en-US" dirty="0"/>
              <a:t> genes in a process known as translation. The role of the enzyme in translation is to ensure there is a good coordination in the movement of </a:t>
            </a:r>
            <a:r>
              <a:rPr lang="en-US" dirty="0" err="1"/>
              <a:t>mtRNA</a:t>
            </a:r>
            <a:r>
              <a:rPr lang="en-US" dirty="0"/>
              <a:t> molecules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Perli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et al 5108)</a:t>
            </a:r>
            <a:r>
              <a:rPr lang="en-US" dirty="0"/>
              <a:t>. </a:t>
            </a:r>
          </a:p>
          <a:p>
            <a:pPr marL="171450" indent="-171450">
              <a:buFont typeface="Arial" panose="020B0604020202020204" pitchFamily="34" charset="0"/>
              <a:buChar char="•"/>
            </a:pPr>
            <a:r>
              <a:rPr lang="en-US" dirty="0"/>
              <a:t>The genes on the </a:t>
            </a:r>
            <a:r>
              <a:rPr lang="en-US" dirty="0" err="1"/>
              <a:t>mtDNA</a:t>
            </a:r>
            <a:r>
              <a:rPr lang="en-US" dirty="0"/>
              <a:t> gives instructions to proteins which are involved in converting energy from food into form that cells can use also referred to as oxidative phosphorylation.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GFM1 gene mutation leads to a reduction of mitochondrial translation elongation factor G1 function and few mitochondrial proteins are produced during the oxidative phosphorylation process leading to a combined oxidative phosphorylation deficiency which affects organs with high energy demand like the heart, brain and liver</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With a shortage in energy supply in tissues of these organs, it results to death of cells leading to problems like liver failure, and neurological problems. </a:t>
            </a:r>
          </a:p>
        </p:txBody>
      </p:sp>
      <p:sp>
        <p:nvSpPr>
          <p:cNvPr id="4" name="Slide Number Placeholder 3"/>
          <p:cNvSpPr>
            <a:spLocks noGrp="1"/>
          </p:cNvSpPr>
          <p:nvPr>
            <p:ph type="sldNum" sz="quarter" idx="5"/>
          </p:nvPr>
        </p:nvSpPr>
        <p:spPr/>
        <p:txBody>
          <a:bodyPr/>
          <a:lstStyle/>
          <a:p>
            <a:fld id="{6F4335D8-D171-4062-9A89-89222E57ADC1}" type="slidenum">
              <a:rPr lang="en-US" smtClean="0"/>
              <a:t>7</a:t>
            </a:fld>
            <a:endParaRPr lang="en-US"/>
          </a:p>
        </p:txBody>
      </p:sp>
    </p:spTree>
    <p:extLst>
      <p:ext uri="{BB962C8B-B14F-4D97-AF65-F5344CB8AC3E}">
        <p14:creationId xmlns:p14="http://schemas.microsoft.com/office/powerpoint/2010/main" val="4044915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Focusing on the enlargement of the heart from picture A, B and C</a:t>
            </a:r>
          </a:p>
          <a:p>
            <a:endParaRPr lang="en-US" dirty="0"/>
          </a:p>
          <a:p>
            <a:pPr marL="228600" indent="-228600">
              <a:buFont typeface="+mj-lt"/>
              <a:buAutoNum type="alphaUcPeriod"/>
            </a:pPr>
            <a:r>
              <a:rPr lang="en-US" dirty="0"/>
              <a:t>An echocardiographic long axis view during a diagnosis period. There is an increased wall </a:t>
            </a:r>
            <a:r>
              <a:rPr lang="en-US" dirty="0" err="1"/>
              <a:t>ecoreflexibility</a:t>
            </a:r>
            <a:r>
              <a:rPr lang="en-US" dirty="0"/>
              <a:t>.</a:t>
            </a:r>
          </a:p>
          <a:p>
            <a:pPr marL="228600" indent="-228600">
              <a:buFont typeface="+mj-lt"/>
              <a:buAutoNum type="alphaUcPeriod"/>
            </a:pPr>
            <a:r>
              <a:rPr lang="en-US" dirty="0"/>
              <a:t>This represents a view of an enlarged heart. It is seen to have a transverse diameter of about 120mm. </a:t>
            </a:r>
          </a:p>
          <a:p>
            <a:pPr marL="228600" indent="-228600">
              <a:buFont typeface="+mj-lt"/>
              <a:buAutoNum type="alphaUcPeriod"/>
            </a:pPr>
            <a:r>
              <a:rPr lang="en-US" dirty="0"/>
              <a:t>This is a cross section of the heart that shows biventricular enlargement. Right ventricle chamber has a diameter of 50mm and left ventricle chamber has a diameter of 55mm. </a:t>
            </a:r>
          </a:p>
          <a:p>
            <a:pPr marL="228600" indent="-228600">
              <a:buFont typeface="+mj-lt"/>
              <a:buAutoNum type="alphaUcPeriod"/>
            </a:pPr>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8</a:t>
            </a:fld>
            <a:endParaRPr lang="en-US"/>
          </a:p>
        </p:txBody>
      </p:sp>
    </p:spTree>
    <p:extLst>
      <p:ext uri="{BB962C8B-B14F-4D97-AF65-F5344CB8AC3E}">
        <p14:creationId xmlns:p14="http://schemas.microsoft.com/office/powerpoint/2010/main" val="62831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the acid builds-up, there is an imbalance in the pH level in the body. The body’s pH level needs to remain slightly alkaline. The acid increases when the muscles lacks enough oxygen necessary to break down glucose and glycogen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There are two types of lactic acidosis namely;</a:t>
            </a:r>
          </a:p>
          <a:p>
            <a:pPr marL="171450" indent="-171450">
              <a:buFont typeface="Arial" panose="020B0604020202020204" pitchFamily="34" charset="0"/>
              <a:buChar char="•"/>
            </a:pPr>
            <a:r>
              <a:rPr lang="en-US" dirty="0"/>
              <a:t>Type A lactic acidosis that is caused by tissue hypoperfusion. It leads to hypovolemia, sepsis, cardiopulmonary arrest and cardiac failure</a:t>
            </a:r>
          </a:p>
          <a:p>
            <a:pPr marL="171450" indent="-171450">
              <a:buFont typeface="Arial" panose="020B0604020202020204" pitchFamily="34" charset="0"/>
              <a:buChar char="•"/>
            </a:pPr>
            <a:r>
              <a:rPr lang="en-US" dirty="0"/>
              <a:t>Type B lactic acidosis usually caused by impairment of cellular functioning. It is also caused by localized sections of tissue hypoperfusion. </a:t>
            </a:r>
          </a:p>
          <a:p>
            <a:pPr marL="171450" indent="-171450">
              <a:buFont typeface="Arial" panose="020B0604020202020204" pitchFamily="34" charset="0"/>
              <a:buChar char="•"/>
            </a:pPr>
            <a:r>
              <a:rPr lang="en-US" dirty="0"/>
              <a:t>However, the effects of lactic acidosis can be treated and if left untreated can be life-threatening.  </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10</a:t>
            </a:fld>
            <a:endParaRPr lang="en-US"/>
          </a:p>
        </p:txBody>
      </p:sp>
    </p:spTree>
    <p:extLst>
      <p:ext uri="{BB962C8B-B14F-4D97-AF65-F5344CB8AC3E}">
        <p14:creationId xmlns:p14="http://schemas.microsoft.com/office/powerpoint/2010/main" val="1020518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Cori cycle is known as a metabolic pathway in which anaerobic glycolysis in the muscles produces lactate that is transported to the liver after which it is changed into glucose. The glucose is returned to body muscles and cyclically metabolized back to lactate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The process requires sufficient supply of oxygen since when there is an intense muscular activities, energy is always released through anaerobic metabolism.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Lactic acid undergoes fermentation which converts pyruvate to lactate through a process known as lactate dehydrogenase. In this process, the fermentation process regenerates NAD+, maintains its concentration and hence glycolysis reactions take place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Through gluconeogenesis, glycolysis and the conversion of lactate into pyruvate, glucose is produced which is supplied to body muscles through bloodstreams. </a:t>
            </a:r>
          </a:p>
          <a:p>
            <a:pPr marL="171450" indent="-171450">
              <a:buFont typeface="Arial" panose="020B0604020202020204" pitchFamily="34" charset="0"/>
              <a:buChar char="•"/>
            </a:pPr>
            <a:r>
              <a:rPr lang="en-US" dirty="0"/>
              <a:t>The entire glycolysis steps lead to production of 2 ATP molecules instead of 6 ATP molecules which are consumed in the gluconeogenesis steps.</a:t>
            </a:r>
          </a:p>
        </p:txBody>
      </p:sp>
      <p:sp>
        <p:nvSpPr>
          <p:cNvPr id="4" name="Slide Number Placeholder 3"/>
          <p:cNvSpPr>
            <a:spLocks noGrp="1"/>
          </p:cNvSpPr>
          <p:nvPr>
            <p:ph type="sldNum" sz="quarter" idx="5"/>
          </p:nvPr>
        </p:nvSpPr>
        <p:spPr/>
        <p:txBody>
          <a:bodyPr/>
          <a:lstStyle/>
          <a:p>
            <a:fld id="{6F4335D8-D171-4062-9A89-89222E57ADC1}" type="slidenum">
              <a:rPr lang="en-US" smtClean="0"/>
              <a:t>11</a:t>
            </a:fld>
            <a:endParaRPr lang="en-US"/>
          </a:p>
        </p:txBody>
      </p:sp>
    </p:spTree>
    <p:extLst>
      <p:ext uri="{BB962C8B-B14F-4D97-AF65-F5344CB8AC3E}">
        <p14:creationId xmlns:p14="http://schemas.microsoft.com/office/powerpoint/2010/main" val="4235478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Surveys have shown that many cases related with severe lactic acidosis are caused by poor prognosis. This condition requires correct diagnosis and prognosis procedures to guarantee a successful treatment.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Use of sodium bicarbonate is a therapeutic modality used to treat lactic acidosis. But researches have proven that aggressive use of sodium bicarbonate can lead to serious complications if not used with great caution</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 </a:t>
            </a:r>
          </a:p>
          <a:p>
            <a:pPr marL="171450" indent="-171450">
              <a:buFont typeface="Arial" panose="020B0604020202020204" pitchFamily="34" charset="0"/>
              <a:buChar char="•"/>
            </a:pPr>
            <a:r>
              <a:rPr lang="en-US" dirty="0"/>
              <a:t>Peritoneal dialysis and hemodialysis is a method that provides large amounts of alkali. The technique does not cause hypernatremia or hypervolemia which is associated with bicarbonate infusion.</a:t>
            </a:r>
          </a:p>
          <a:p>
            <a:pPr marL="171450" indent="-171450">
              <a:buFont typeface="Arial" panose="020B0604020202020204" pitchFamily="34" charset="0"/>
              <a:buChar char="•"/>
            </a:pPr>
            <a:r>
              <a:rPr lang="en-US" dirty="0"/>
              <a:t>Sodium nitroprusside is another method used as it helps to treat some forms of lactic acidosis. It is considered an effective method as it alleviates regional hypoperfusion. </a:t>
            </a:r>
          </a:p>
          <a:p>
            <a:pPr marL="171450" indent="-171450">
              <a:buFont typeface="Arial" panose="020B0604020202020204" pitchFamily="34" charset="0"/>
              <a:buChar char="•"/>
            </a:pPr>
            <a:r>
              <a:rPr lang="en-US" dirty="0"/>
              <a:t>Insulin therapy is an effective treatment that is associated with the treatment of phenformin-associated lactic acidosis. </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12</a:t>
            </a:fld>
            <a:endParaRPr lang="en-US"/>
          </a:p>
        </p:txBody>
      </p:sp>
    </p:spTree>
    <p:extLst>
      <p:ext uri="{BB962C8B-B14F-4D97-AF65-F5344CB8AC3E}">
        <p14:creationId xmlns:p14="http://schemas.microsoft.com/office/powerpoint/2010/main" val="583932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citric cycle is basically a closed loop.</a:t>
            </a:r>
          </a:p>
          <a:p>
            <a:pPr marL="171450" indent="-171450">
              <a:buFont typeface="Arial" panose="020B0604020202020204" pitchFamily="34" charset="0"/>
              <a:buChar char="•"/>
            </a:pPr>
            <a:r>
              <a:rPr lang="en-US" dirty="0"/>
              <a:t>The last section of the pathway usually regenerates the compound that is used in the first step.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cycles has eight steps; dehydration, hydration, a series of redox, decarboxylation reactions responsible for the production of two carbon dioxide molecules that is GTP/ATP and reduced forms of NADH and FADH2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  </a:t>
            </a:r>
          </a:p>
          <a:p>
            <a:pPr marL="171450" indent="-171450">
              <a:buFont typeface="Arial" panose="020B0604020202020204" pitchFamily="34" charset="0"/>
              <a:buChar char="•"/>
            </a:pPr>
            <a:r>
              <a:rPr lang="en-US" dirty="0"/>
              <a:t>This process is known as an aerobic pathway since the NADH and FADH2 always transfer their electrons to other pathways forming a system that uses oxygen. </a:t>
            </a:r>
          </a:p>
          <a:p>
            <a:pPr marL="171450" indent="-171450">
              <a:buFont typeface="Arial" panose="020B0604020202020204" pitchFamily="34" charset="0"/>
              <a:buChar char="•"/>
            </a:pPr>
            <a:r>
              <a:rPr lang="en-US" dirty="0"/>
              <a:t>When the transfer fails to occur, the oxidation of citric acid automatically fails as well.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 is necessary to note that, the Krebs cycle produces little ATP directly and therefore does not directly use a lot of oxygen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2404)</a:t>
            </a:r>
            <a:r>
              <a:rPr lang="en-US" dirty="0"/>
              <a:t>.  </a:t>
            </a:r>
          </a:p>
        </p:txBody>
      </p:sp>
      <p:sp>
        <p:nvSpPr>
          <p:cNvPr id="4" name="Slide Number Placeholder 3"/>
          <p:cNvSpPr>
            <a:spLocks noGrp="1"/>
          </p:cNvSpPr>
          <p:nvPr>
            <p:ph type="sldNum" sz="quarter" idx="5"/>
          </p:nvPr>
        </p:nvSpPr>
        <p:spPr/>
        <p:txBody>
          <a:bodyPr/>
          <a:lstStyle/>
          <a:p>
            <a:fld id="{6F4335D8-D171-4062-9A89-89222E57ADC1}" type="slidenum">
              <a:rPr lang="en-US" smtClean="0"/>
              <a:t>14</a:t>
            </a:fld>
            <a:endParaRPr lang="en-US"/>
          </a:p>
        </p:txBody>
      </p:sp>
    </p:spTree>
    <p:extLst>
      <p:ext uri="{BB962C8B-B14F-4D97-AF65-F5344CB8AC3E}">
        <p14:creationId xmlns:p14="http://schemas.microsoft.com/office/powerpoint/2010/main" val="2547862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first step is known as the condensation step. In this step, there is a combination of two-carbon acetyl group with four-carbon oxaloacetate molecule. This lead to the formation of six-carbon molecule of citric. CoA is bound to a sulfhydryl group. It is diffused away and combines with another acetyl group. An increased levels of ATP leads to reduced rate of reaction and vice versa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Step 2. There is lose of one water molecule by the citrate which eventually gains another as it changes into its isomer, isocitrate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a:t>
            </a:r>
          </a:p>
          <a:p>
            <a:pPr marL="171450" indent="-171450">
              <a:buFont typeface="Arial" panose="020B0604020202020204" pitchFamily="34" charset="0"/>
              <a:buChar char="•"/>
            </a:pPr>
            <a:r>
              <a:rPr lang="en-US" dirty="0"/>
              <a:t>Then, step3 and 4, isocitrate goes through oxidation and produces a five-carbon molecule, </a:t>
            </a:r>
            <a:r>
              <a:rPr lang="el-GR" b="0" i="0" dirty="0">
                <a:solidFill>
                  <a:srgbClr val="373D3F"/>
                </a:solidFill>
                <a:effectLst/>
                <a:latin typeface="proxima-nova"/>
              </a:rPr>
              <a:t>α-</a:t>
            </a:r>
            <a:r>
              <a:rPr lang="en-US" b="0" i="0" dirty="0">
                <a:solidFill>
                  <a:srgbClr val="373D3F"/>
                </a:solidFill>
                <a:effectLst/>
                <a:latin typeface="proxima-nova"/>
              </a:rPr>
              <a:t>ketoglutarate, two electrons that reduce NAD+ to NADH and molecules of carbon dioxide. The step is regulated by negative feedback received from ATP and NADH as well as positive effects of ADP. </a:t>
            </a:r>
          </a:p>
          <a:p>
            <a:pPr marL="171450" indent="-171450">
              <a:buFont typeface="Arial" panose="020B0604020202020204" pitchFamily="34" charset="0"/>
              <a:buChar char="•"/>
            </a:pPr>
            <a:r>
              <a:rPr lang="en-US" b="0" i="0" dirty="0">
                <a:solidFill>
                  <a:srgbClr val="373D3F"/>
                </a:solidFill>
                <a:effectLst/>
                <a:latin typeface="proxima-nova"/>
              </a:rPr>
              <a:t>These two steps are characterized with oxidation and decarboxylation. Here, electrons are released and help to reduce NAD+ to NADH which in turn release carboxyl groups responsible for the formation of carbon dioxide molecules. </a:t>
            </a:r>
          </a:p>
          <a:p>
            <a:pPr marL="171450" indent="-171450">
              <a:buFont typeface="Arial" panose="020B0604020202020204" pitchFamily="34" charset="0"/>
              <a:buChar char="•"/>
            </a:pPr>
            <a:r>
              <a:rPr lang="en-US" b="0" i="0" dirty="0">
                <a:solidFill>
                  <a:srgbClr val="373D3F"/>
                </a:solidFill>
                <a:effectLst/>
                <a:latin typeface="proxima-nova"/>
              </a:rPr>
              <a:t>The enzyme used to catalyze step 4 is normally regulated by feedback from the ATP, succinyl CoA, as well as NADH.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D3F"/>
                </a:solidFill>
                <a:effectLst/>
                <a:latin typeface="proxima-nova"/>
              </a:rPr>
              <a:t>Step 5. In this step,  a phosphate group is replaced with coenzyme A which results to formation of a high-energy bond that is used to substrate-level phosphorylation to form GTP or ATP</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b="0" i="0" dirty="0">
                <a:solidFill>
                  <a:srgbClr val="373D3F"/>
                </a:solidFill>
                <a:effectLst/>
                <a:latin typeface="proxima-nova"/>
              </a:rPr>
              <a:t>. </a:t>
            </a:r>
          </a:p>
          <a:p>
            <a:pPr marL="171450" indent="-171450">
              <a:buFont typeface="Arial" panose="020B0604020202020204" pitchFamily="34" charset="0"/>
              <a:buChar char="•"/>
            </a:pPr>
            <a:r>
              <a:rPr lang="en-US" b="0" i="0" dirty="0">
                <a:solidFill>
                  <a:srgbClr val="373D3F"/>
                </a:solidFill>
                <a:effectLst/>
                <a:latin typeface="proxima-nova"/>
              </a:rPr>
              <a:t>Step 6. this is a step characterized with dehydration processes where succinate is converted into fumarate.</a:t>
            </a:r>
          </a:p>
          <a:p>
            <a:pPr marL="171450" indent="-171450">
              <a:buFont typeface="Arial" panose="020B0604020202020204" pitchFamily="34" charset="0"/>
              <a:buChar char="•"/>
            </a:pPr>
            <a:r>
              <a:rPr lang="en-US" b="0" i="0" dirty="0">
                <a:solidFill>
                  <a:srgbClr val="373D3F"/>
                </a:solidFill>
                <a:effectLst/>
                <a:latin typeface="proxima-nova"/>
              </a:rPr>
              <a:t>Step7. the fumarate is added with water after which malate is produced.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D3F"/>
                </a:solidFill>
                <a:effectLst/>
                <a:latin typeface="proxima-nova"/>
              </a:rPr>
              <a:t>Step 8.  there is the regeneration of oxaloacetate through oxidation of malate leading to formation of another molecule of NADH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b="0" i="0" dirty="0">
              <a:solidFill>
                <a:srgbClr val="373D3F"/>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15</a:t>
            </a:fld>
            <a:endParaRPr lang="en-US"/>
          </a:p>
        </p:txBody>
      </p:sp>
    </p:spTree>
    <p:extLst>
      <p:ext uri="{BB962C8B-B14F-4D97-AF65-F5344CB8AC3E}">
        <p14:creationId xmlns:p14="http://schemas.microsoft.com/office/powerpoint/2010/main" val="2850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17</a:t>
            </a:fld>
            <a:endParaRPr lang="en-US"/>
          </a:p>
        </p:txBody>
      </p:sp>
    </p:spTree>
    <p:extLst>
      <p:ext uri="{BB962C8B-B14F-4D97-AF65-F5344CB8AC3E}">
        <p14:creationId xmlns:p14="http://schemas.microsoft.com/office/powerpoint/2010/main" val="3591002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12/22/2020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malacards.org/card/combined_oxidative_phosphorylation_deficiency#source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doi.org/10.1038/s10038-019-0660-y" TargetMode="External"/><Relationship Id="rId4" Type="http://schemas.openxmlformats.org/officeDocument/2006/relationships/hyperlink" Target="https://doi.org/10.1038/s41598-019-4148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90EF-5C7D-4A57-9833-9427BC8C3907}"/>
              </a:ext>
            </a:extLst>
          </p:cNvPr>
          <p:cNvSpPr>
            <a:spLocks noGrp="1"/>
          </p:cNvSpPr>
          <p:nvPr>
            <p:ph type="ctrTitle"/>
          </p:nvPr>
        </p:nvSpPr>
        <p:spPr/>
        <p:txBody>
          <a:bodyPr/>
          <a:lstStyle/>
          <a:p>
            <a:r>
              <a:rPr lang="en-US" b="1" dirty="0"/>
              <a:t>TSFM GENE MUTATION</a:t>
            </a:r>
          </a:p>
        </p:txBody>
      </p:sp>
      <p:sp>
        <p:nvSpPr>
          <p:cNvPr id="3" name="Subtitle 2">
            <a:extLst>
              <a:ext uri="{FF2B5EF4-FFF2-40B4-BE49-F238E27FC236}">
                <a16:creationId xmlns:a16="http://schemas.microsoft.com/office/drawing/2014/main" id="{CF1F392D-92E3-41E9-AA0E-E0EBA9451474}"/>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7568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531E-34FF-4474-B6F1-F008B9A45AA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4AD9FE9-5688-495B-8372-D87C94021DCF}"/>
              </a:ext>
            </a:extLst>
          </p:cNvPr>
          <p:cNvSpPr>
            <a:spLocks noGrp="1"/>
          </p:cNvSpPr>
          <p:nvPr>
            <p:ph sz="quarter" idx="13"/>
          </p:nvPr>
        </p:nvSpPr>
        <p:spPr/>
        <p:txBody>
          <a:bodyPr/>
          <a:lstStyle/>
          <a:p>
            <a:r>
              <a:rPr lang="en-US" dirty="0">
                <a:latin typeface="Century Gothic" panose="020B0502020202020204" pitchFamily="34" charset="0"/>
              </a:rPr>
              <a:t>Definition; </a:t>
            </a:r>
          </a:p>
          <a:p>
            <a:pPr lvl="1"/>
            <a:r>
              <a:rPr lang="en-US" dirty="0" err="1">
                <a:latin typeface="Century Gothic" panose="020B0502020202020204" pitchFamily="34" charset="0"/>
              </a:rPr>
              <a:t>tsfm</a:t>
            </a:r>
            <a:r>
              <a:rPr lang="en-US" dirty="0">
                <a:latin typeface="Century Gothic" panose="020B0502020202020204" pitchFamily="34" charset="0"/>
              </a:rPr>
              <a:t> </a:t>
            </a:r>
            <a:r>
              <a:rPr lang="en-US" cap="none" dirty="0">
                <a:latin typeface="Century Gothic" panose="020B0502020202020204" pitchFamily="34" charset="0"/>
              </a:rPr>
              <a:t>gene and TSFM gene mutation</a:t>
            </a:r>
          </a:p>
          <a:p>
            <a:r>
              <a:rPr lang="en-US" cap="none" dirty="0">
                <a:latin typeface="Century Gothic" panose="020B0502020202020204" pitchFamily="34" charset="0"/>
              </a:rPr>
              <a:t>Biochemistry </a:t>
            </a:r>
          </a:p>
          <a:p>
            <a:pPr lvl="1"/>
            <a:r>
              <a:rPr lang="en-US" cap="none" dirty="0">
                <a:latin typeface="Century Gothic" panose="020B0502020202020204" pitchFamily="34" charset="0"/>
              </a:rPr>
              <a:t>Oxidative phosphorylation</a:t>
            </a:r>
          </a:p>
          <a:p>
            <a:pPr lvl="1"/>
            <a:r>
              <a:rPr lang="en-US" cap="none" dirty="0">
                <a:latin typeface="Century Gothic" panose="020B0502020202020204" pitchFamily="34" charset="0"/>
              </a:rPr>
              <a:t>Lactic acidosis</a:t>
            </a:r>
          </a:p>
          <a:p>
            <a:pPr lvl="1"/>
            <a:r>
              <a:rPr lang="en-US" cap="none" dirty="0">
                <a:latin typeface="Century Gothic" panose="020B0502020202020204" pitchFamily="34" charset="0"/>
              </a:rPr>
              <a:t>Citric acid cycle</a:t>
            </a:r>
          </a:p>
          <a:p>
            <a:r>
              <a:rPr lang="en-US" cap="none" dirty="0">
                <a:latin typeface="Century Gothic" panose="020B0502020202020204" pitchFamily="34" charset="0"/>
              </a:rPr>
              <a:t>conclusion</a:t>
            </a:r>
          </a:p>
          <a:p>
            <a:endParaRPr lang="en-US" dirty="0">
              <a:latin typeface="Century Gothic" panose="020B0502020202020204" pitchFamily="34" charset="0"/>
            </a:endParaRPr>
          </a:p>
        </p:txBody>
      </p:sp>
    </p:spTree>
    <p:extLst>
      <p:ext uri="{BB962C8B-B14F-4D97-AF65-F5344CB8AC3E}">
        <p14:creationId xmlns:p14="http://schemas.microsoft.com/office/powerpoint/2010/main" val="1425831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2ADE9-207F-4A29-83C9-557579AE50AE}"/>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868BD227-1D60-4A0A-8089-D9FCEB5F6EBB}"/>
              </a:ext>
            </a:extLst>
          </p:cNvPr>
          <p:cNvSpPr>
            <a:spLocks noGrp="1"/>
          </p:cNvSpPr>
          <p:nvPr>
            <p:ph sz="quarter" idx="13"/>
          </p:nvPr>
        </p:nvSpPr>
        <p:spPr>
          <a:xfrm>
            <a:off x="913774" y="2367092"/>
            <a:ext cx="10363826" cy="4290382"/>
          </a:xfrm>
        </p:spPr>
        <p:txBody>
          <a:bodyPr>
            <a:noAutofit/>
          </a:bodyPr>
          <a:lstStyle/>
          <a:p>
            <a:pPr>
              <a:buFont typeface="Wingdings" panose="05000000000000000000" pitchFamily="2" charset="2"/>
              <a:buChar char="Ø"/>
            </a:pPr>
            <a:r>
              <a:rPr lang="en-US" sz="2400" dirty="0">
                <a:latin typeface="Century Gothic" panose="020B0502020202020204" pitchFamily="34" charset="0"/>
              </a:rPr>
              <a:t>Tsfm gene</a:t>
            </a:r>
          </a:p>
          <a:p>
            <a:pPr lvl="1">
              <a:buFont typeface="Wingdings" panose="05000000000000000000" pitchFamily="2" charset="2"/>
              <a:buChar char="Ø"/>
            </a:pPr>
            <a:r>
              <a:rPr lang="en-US" sz="2400" cap="none" dirty="0">
                <a:latin typeface="Century Gothic" panose="020B0502020202020204" pitchFamily="34" charset="0"/>
              </a:rPr>
              <a:t>This is a protein coding gene responsible for encoding a mitochondrial translation elongation factor.</a:t>
            </a:r>
          </a:p>
          <a:p>
            <a:pPr>
              <a:buFont typeface="Wingdings" panose="05000000000000000000" pitchFamily="2" charset="2"/>
              <a:buChar char="Ø"/>
            </a:pPr>
            <a:r>
              <a:rPr lang="en-US" sz="2400" cap="none" dirty="0">
                <a:latin typeface="Century Gothic" panose="020B0502020202020204" pitchFamily="34" charset="0"/>
              </a:rPr>
              <a:t>TSFM GENE MUTATION.</a:t>
            </a:r>
          </a:p>
          <a:p>
            <a:pPr lvl="1">
              <a:buFont typeface="Wingdings" panose="05000000000000000000" pitchFamily="2" charset="2"/>
              <a:buChar char="Ø"/>
            </a:pPr>
            <a:r>
              <a:rPr lang="en-US" sz="2400" cap="none" dirty="0">
                <a:latin typeface="Century Gothic" panose="020B0502020202020204" pitchFamily="34" charset="0"/>
              </a:rPr>
              <a:t>Action by the TSFM gene that is associated with a combined oxidative phosphorylation deficiency. </a:t>
            </a:r>
          </a:p>
          <a:p>
            <a:pPr lvl="1">
              <a:buFont typeface="Wingdings" panose="05000000000000000000" pitchFamily="2" charset="2"/>
              <a:buChar char="Ø"/>
            </a:pPr>
            <a:r>
              <a:rPr lang="en-US" sz="2400" cap="none" dirty="0">
                <a:latin typeface="Century Gothic" panose="020B0502020202020204" pitchFamily="34" charset="0"/>
              </a:rPr>
              <a:t>In cases of alternative splicing leads to multiple transcript variants.  </a:t>
            </a:r>
          </a:p>
        </p:txBody>
      </p:sp>
    </p:spTree>
    <p:extLst>
      <p:ext uri="{BB962C8B-B14F-4D97-AF65-F5344CB8AC3E}">
        <p14:creationId xmlns:p14="http://schemas.microsoft.com/office/powerpoint/2010/main" val="773277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C216D-ED57-485F-AED0-9F6E013F2065}"/>
              </a:ext>
            </a:extLst>
          </p:cNvPr>
          <p:cNvSpPr>
            <a:spLocks noGrp="1"/>
          </p:cNvSpPr>
          <p:nvPr>
            <p:ph type="title"/>
          </p:nvPr>
        </p:nvSpPr>
        <p:spPr>
          <a:xfrm>
            <a:off x="913775" y="618517"/>
            <a:ext cx="10364451" cy="2448533"/>
          </a:xfrm>
        </p:spPr>
        <p:txBody>
          <a:bodyPr>
            <a:normAutofit/>
          </a:bodyPr>
          <a:lstStyle/>
          <a:p>
            <a:r>
              <a:rPr kumimoji="0" lang="en-US" sz="4000" b="1" i="0" u="none" strike="noStrike" kern="1200" cap="all"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biochemistry</a:t>
            </a: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085519B-CCBE-49BB-8810-2F71023AB4E9}"/>
              </a:ext>
            </a:extLst>
          </p:cNvPr>
          <p:cNvSpPr>
            <a:spLocks noGrp="1"/>
          </p:cNvSpPr>
          <p:nvPr>
            <p:ph sz="quarter" idx="13"/>
          </p:nvPr>
        </p:nvSpPr>
        <p:spPr>
          <a:xfrm>
            <a:off x="913774" y="3619500"/>
            <a:ext cx="10363826" cy="2171699"/>
          </a:xfrm>
        </p:spPr>
        <p:txBody>
          <a:bodyPr/>
          <a:lstStyle/>
          <a:p>
            <a:pPr lvl="3">
              <a:spcBef>
                <a:spcPts val="1000"/>
              </a:spcBef>
              <a:buClr>
                <a:prstClr val="black"/>
              </a:buClr>
              <a:defRPr/>
            </a:pPr>
            <a:r>
              <a:rPr kumimoji="0" lang="en-US" sz="3400" b="0" i="0" u="none" strike="noStrike" kern="1200" cap="all"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Oxidative phosphorylation </a:t>
            </a:r>
          </a:p>
          <a:p>
            <a:endParaRPr lang="en-US" dirty="0"/>
          </a:p>
        </p:txBody>
      </p:sp>
    </p:spTree>
    <p:extLst>
      <p:ext uri="{BB962C8B-B14F-4D97-AF65-F5344CB8AC3E}">
        <p14:creationId xmlns:p14="http://schemas.microsoft.com/office/powerpoint/2010/main" val="4267814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8EB6-F858-4C01-A6EA-B328DB2EA555}"/>
              </a:ext>
            </a:extLst>
          </p:cNvPr>
          <p:cNvSpPr>
            <a:spLocks noGrp="1"/>
          </p:cNvSpPr>
          <p:nvPr>
            <p:ph type="title"/>
          </p:nvPr>
        </p:nvSpPr>
        <p:spPr>
          <a:xfrm>
            <a:off x="913775" y="618517"/>
            <a:ext cx="10364451" cy="619733"/>
          </a:xfrm>
        </p:spPr>
        <p:txBody>
          <a:bodyPr>
            <a:normAutofit fontScale="90000"/>
          </a:bodyPr>
          <a:lstStyle/>
          <a:p>
            <a:r>
              <a:rPr lang="en-US" dirty="0"/>
              <a:t>Oxidative phosphorylation </a:t>
            </a:r>
            <a:br>
              <a:rPr lang="en-US" dirty="0"/>
            </a:br>
            <a:endParaRPr lang="en-US" dirty="0"/>
          </a:p>
        </p:txBody>
      </p:sp>
      <p:sp>
        <p:nvSpPr>
          <p:cNvPr id="3" name="Content Placeholder 2">
            <a:extLst>
              <a:ext uri="{FF2B5EF4-FFF2-40B4-BE49-F238E27FC236}">
                <a16:creationId xmlns:a16="http://schemas.microsoft.com/office/drawing/2014/main" id="{8E9E1331-2F69-43EA-B63B-782024593E42}"/>
              </a:ext>
            </a:extLst>
          </p:cNvPr>
          <p:cNvSpPr>
            <a:spLocks noGrp="1"/>
          </p:cNvSpPr>
          <p:nvPr>
            <p:ph sz="quarter" idx="13"/>
          </p:nvPr>
        </p:nvSpPr>
        <p:spPr>
          <a:xfrm>
            <a:off x="913774" y="1371600"/>
            <a:ext cx="10363826" cy="4419599"/>
          </a:xfrm>
        </p:spPr>
        <p:txBody>
          <a:bodyPr>
            <a:normAutofit/>
          </a:bodyPr>
          <a:lstStyle/>
          <a:p>
            <a:r>
              <a:rPr lang="en-US" sz="2800" cap="none" dirty="0"/>
              <a:t>This is a termination of a sequence of energy transformation. it can be referred to as respiration or simple respiration in their entirety.</a:t>
            </a:r>
          </a:p>
          <a:p>
            <a:r>
              <a:rPr lang="en-US" sz="2800" cap="none" dirty="0"/>
              <a:t>It is considered to be a metabolic pathway by which there is oxidation of nutrients by cells which use enzymes for the oxidation process. </a:t>
            </a:r>
          </a:p>
          <a:p>
            <a:pPr marL="228600" marR="0" lvl="0" indent="-22860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lang="en-US" sz="2800" cap="none" dirty="0"/>
              <a:t>During </a:t>
            </a: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oxidative phosphorylation, there is the transfer of electrons donors to electron acceptors. For example oxygen in redox reaction that release the energy that is stored in some relatively weak double bonds of oxygen. This is used in the formation of ATP. </a:t>
            </a:r>
            <a:endParaRPr lang="en-US" sz="2800" cap="none" dirty="0"/>
          </a:p>
        </p:txBody>
      </p:sp>
    </p:spTree>
    <p:extLst>
      <p:ext uri="{BB962C8B-B14F-4D97-AF65-F5344CB8AC3E}">
        <p14:creationId xmlns:p14="http://schemas.microsoft.com/office/powerpoint/2010/main" val="4225275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3937C-AFC1-424D-AA0A-47E0ACC71C8D}"/>
              </a:ext>
            </a:extLst>
          </p:cNvPr>
          <p:cNvSpPr>
            <a:spLocks noGrp="1"/>
          </p:cNvSpPr>
          <p:nvPr>
            <p:ph type="title"/>
          </p:nvPr>
        </p:nvSpPr>
        <p:spPr/>
        <p:txBody>
          <a:bodyPr/>
          <a:lstStyle/>
          <a:p>
            <a:r>
              <a:rPr lang="en-US" dirty="0"/>
              <a:t>ELECTRON TRANSPORT CHAIN</a:t>
            </a:r>
          </a:p>
        </p:txBody>
      </p:sp>
      <p:pic>
        <p:nvPicPr>
          <p:cNvPr id="6" name="Content Placeholder 5">
            <a:extLst>
              <a:ext uri="{FF2B5EF4-FFF2-40B4-BE49-F238E27FC236}">
                <a16:creationId xmlns:a16="http://schemas.microsoft.com/office/drawing/2014/main" id="{A271F0E9-E23A-43F8-A998-549E94D7230C}"/>
              </a:ext>
            </a:extLst>
          </p:cNvPr>
          <p:cNvPicPr>
            <a:picLocks noGrp="1" noChangeAspect="1"/>
          </p:cNvPicPr>
          <p:nvPr>
            <p:ph sz="quarter" idx="13"/>
          </p:nvPr>
        </p:nvPicPr>
        <p:blipFill>
          <a:blip r:embed="rId3">
            <a:extLst>
              <a:ext uri="{96DAC541-7B7A-43D3-8B79-37D633B846F1}">
                <asvg:svgBlip xmlns:asvg="http://schemas.microsoft.com/office/drawing/2016/SVG/main" r:embed="rId4"/>
              </a:ext>
            </a:extLst>
          </a:blip>
          <a:stretch>
            <a:fillRect/>
          </a:stretch>
        </p:blipFill>
        <p:spPr>
          <a:xfrm>
            <a:off x="2565070" y="2366963"/>
            <a:ext cx="7327075" cy="3784455"/>
          </a:xfrm>
        </p:spPr>
      </p:pic>
    </p:spTree>
    <p:extLst>
      <p:ext uri="{BB962C8B-B14F-4D97-AF65-F5344CB8AC3E}">
        <p14:creationId xmlns:p14="http://schemas.microsoft.com/office/powerpoint/2010/main" val="4140306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AC510-4062-41C0-A3A7-5E02CA1BC90E}"/>
              </a:ext>
            </a:extLst>
          </p:cNvPr>
          <p:cNvSpPr>
            <a:spLocks noGrp="1"/>
          </p:cNvSpPr>
          <p:nvPr>
            <p:ph type="title"/>
          </p:nvPr>
        </p:nvSpPr>
        <p:spPr/>
        <p:txBody>
          <a:bodyPr/>
          <a:lstStyle/>
          <a:p>
            <a:r>
              <a:rPr lang="en-US" dirty="0"/>
              <a:t>Combined oxidative phosphorylation deficiency</a:t>
            </a:r>
          </a:p>
        </p:txBody>
      </p:sp>
      <p:sp>
        <p:nvSpPr>
          <p:cNvPr id="3" name="Content Placeholder 2">
            <a:extLst>
              <a:ext uri="{FF2B5EF4-FFF2-40B4-BE49-F238E27FC236}">
                <a16:creationId xmlns:a16="http://schemas.microsoft.com/office/drawing/2014/main" id="{9BAD33C9-B73B-46EC-982E-3F741C16EB4F}"/>
              </a:ext>
            </a:extLst>
          </p:cNvPr>
          <p:cNvSpPr>
            <a:spLocks noGrp="1"/>
          </p:cNvSpPr>
          <p:nvPr>
            <p:ph sz="quarter" idx="13"/>
          </p:nvPr>
        </p:nvSpPr>
        <p:spPr>
          <a:xfrm>
            <a:off x="913774" y="2367092"/>
            <a:ext cx="10363826" cy="4490908"/>
          </a:xfrm>
        </p:spPr>
        <p:txBody>
          <a:bodyPr>
            <a:normAutofit/>
          </a:bodyPr>
          <a:lstStyle/>
          <a:p>
            <a:r>
              <a:rPr lang="en-US" sz="2400" cap="none" dirty="0"/>
              <a:t>This is known as infantile hypertrophic cardiomyopathy. </a:t>
            </a:r>
          </a:p>
          <a:p>
            <a:r>
              <a:rPr lang="en-US" sz="2400" cap="none" dirty="0"/>
              <a:t>It is characterized by a reduced level of mitochondrial complexes. </a:t>
            </a:r>
          </a:p>
          <a:p>
            <a:r>
              <a:rPr lang="en-US" sz="2400" cap="none" dirty="0"/>
              <a:t>The signs and symptoms characterized with this condition comprise of an enlarged heart muscle, eye problems, head ache, fatty liver and paralysis of one side of the body. </a:t>
            </a:r>
          </a:p>
          <a:p>
            <a:r>
              <a:rPr lang="en-US" sz="2400" cap="none" dirty="0"/>
              <a:t>The combined oxidative phosphorylation deficiency is caused by the GFM1 gene mutation which is basically leads to mitochondrial dysfunction. </a:t>
            </a:r>
          </a:p>
          <a:p>
            <a:r>
              <a:rPr lang="en-US" sz="2400" cap="none" dirty="0"/>
              <a:t>Such cases can be inherited in a autosomal recessive pattern.</a:t>
            </a:r>
          </a:p>
          <a:p>
            <a:endParaRPr lang="en-US" cap="none" dirty="0"/>
          </a:p>
        </p:txBody>
      </p:sp>
    </p:spTree>
    <p:extLst>
      <p:ext uri="{BB962C8B-B14F-4D97-AF65-F5344CB8AC3E}">
        <p14:creationId xmlns:p14="http://schemas.microsoft.com/office/powerpoint/2010/main" val="185294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FA81-E37D-4F79-A0A8-7436235BFFEE}"/>
              </a:ext>
            </a:extLst>
          </p:cNvPr>
          <p:cNvSpPr>
            <a:spLocks noGrp="1"/>
          </p:cNvSpPr>
          <p:nvPr>
            <p:ph type="title"/>
          </p:nvPr>
        </p:nvSpPr>
        <p:spPr>
          <a:xfrm>
            <a:off x="913775" y="618517"/>
            <a:ext cx="10364451" cy="695933"/>
          </a:xfrm>
        </p:spPr>
        <p:txBody>
          <a:bodyPr>
            <a:normAutofit fontScale="90000"/>
          </a:bodyPr>
          <a:lstStyle/>
          <a:p>
            <a:r>
              <a:rPr lang="en-US" dirty="0"/>
              <a:t>Enlargement of the heart due to Combined oxidative phosphorylation deficiency</a:t>
            </a:r>
          </a:p>
        </p:txBody>
      </p:sp>
      <p:pic>
        <p:nvPicPr>
          <p:cNvPr id="4" name="Content Placeholder 3">
            <a:extLst>
              <a:ext uri="{FF2B5EF4-FFF2-40B4-BE49-F238E27FC236}">
                <a16:creationId xmlns:a16="http://schemas.microsoft.com/office/drawing/2014/main" id="{F6A17CDE-68C5-4A0C-881E-77303630C7EC}"/>
              </a:ext>
            </a:extLst>
          </p:cNvPr>
          <p:cNvPicPr>
            <a:picLocks noGrp="1" noChangeAspect="1"/>
          </p:cNvPicPr>
          <p:nvPr>
            <p:ph sz="quarter" idx="13"/>
          </p:nvPr>
        </p:nvPicPr>
        <p:blipFill>
          <a:blip r:embed="rId3"/>
          <a:stretch>
            <a:fillRect/>
          </a:stretch>
        </p:blipFill>
        <p:spPr>
          <a:xfrm>
            <a:off x="3285539" y="1485900"/>
            <a:ext cx="6220412" cy="5372100"/>
          </a:xfrm>
          <a:prstGeom prst="rect">
            <a:avLst/>
          </a:prstGeom>
        </p:spPr>
      </p:pic>
    </p:spTree>
    <p:extLst>
      <p:ext uri="{BB962C8B-B14F-4D97-AF65-F5344CB8AC3E}">
        <p14:creationId xmlns:p14="http://schemas.microsoft.com/office/powerpoint/2010/main" val="395048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93C2-43D6-490F-9365-4135D489759B}"/>
              </a:ext>
            </a:extLst>
          </p:cNvPr>
          <p:cNvSpPr>
            <a:spLocks noGrp="1"/>
          </p:cNvSpPr>
          <p:nvPr>
            <p:ph type="title"/>
          </p:nvPr>
        </p:nvSpPr>
        <p:spPr/>
        <p:txBody>
          <a:bodyPr>
            <a:normAutofit/>
          </a:bodyPr>
          <a:lstStyle/>
          <a:p>
            <a:r>
              <a:rPr lang="en-US" sz="4000" b="1" dirty="0">
                <a:latin typeface="Century Gothic" panose="020B0502020202020204" pitchFamily="34" charset="0"/>
              </a:rPr>
              <a:t>BIOCHEMISTRY</a:t>
            </a:r>
          </a:p>
        </p:txBody>
      </p:sp>
      <p:sp>
        <p:nvSpPr>
          <p:cNvPr id="3" name="Content Placeholder 2">
            <a:extLst>
              <a:ext uri="{FF2B5EF4-FFF2-40B4-BE49-F238E27FC236}">
                <a16:creationId xmlns:a16="http://schemas.microsoft.com/office/drawing/2014/main" id="{0703F2B7-E622-4B34-BB3E-E33F7D1743AB}"/>
              </a:ext>
            </a:extLst>
          </p:cNvPr>
          <p:cNvSpPr>
            <a:spLocks noGrp="1"/>
          </p:cNvSpPr>
          <p:nvPr>
            <p:ph sz="quarter" idx="13"/>
          </p:nvPr>
        </p:nvSpPr>
        <p:spPr>
          <a:xfrm>
            <a:off x="-361950" y="2367092"/>
            <a:ext cx="12001500" cy="3424107"/>
          </a:xfrm>
        </p:spPr>
        <p:txBody>
          <a:bodyPr>
            <a:normAutofit/>
          </a:bodyPr>
          <a:lstStyle/>
          <a:p>
            <a:pPr marL="3200400" lvl="7" indent="0">
              <a:buNone/>
            </a:pPr>
            <a:endParaRPr lang="en-US" sz="6000" dirty="0">
              <a:latin typeface="Times New Roman" panose="02020603050405020304" pitchFamily="18" charset="0"/>
              <a:cs typeface="Times New Roman" panose="02020603050405020304" pitchFamily="18" charset="0"/>
            </a:endParaRPr>
          </a:p>
          <a:p>
            <a:pPr marL="3200400" lvl="7" indent="0">
              <a:buNone/>
            </a:pPr>
            <a:r>
              <a:rPr lang="en-US" sz="6000" dirty="0">
                <a:latin typeface="Times New Roman" panose="02020603050405020304" pitchFamily="18" charset="0"/>
                <a:cs typeface="Times New Roman" panose="02020603050405020304" pitchFamily="18" charset="0"/>
              </a:rPr>
              <a:t>LACTIC acidosis</a:t>
            </a:r>
          </a:p>
        </p:txBody>
      </p:sp>
    </p:spTree>
    <p:extLst>
      <p:ext uri="{BB962C8B-B14F-4D97-AF65-F5344CB8AC3E}">
        <p14:creationId xmlns:p14="http://schemas.microsoft.com/office/powerpoint/2010/main" val="1608272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3C5-1DBA-4AED-9929-BF69C9BB853B}"/>
              </a:ext>
            </a:extLst>
          </p:cNvPr>
          <p:cNvSpPr>
            <a:spLocks noGrp="1"/>
          </p:cNvSpPr>
          <p:nvPr>
            <p:ph type="title"/>
          </p:nvPr>
        </p:nvSpPr>
        <p:spPr>
          <a:xfrm>
            <a:off x="913775" y="618517"/>
            <a:ext cx="10364451" cy="1191233"/>
          </a:xfrm>
        </p:spPr>
        <p:txBody>
          <a:bodyPr/>
          <a:lstStyle/>
          <a:p>
            <a:r>
              <a:rPr lang="en-US" dirty="0"/>
              <a:t>Lactic acidosis</a:t>
            </a:r>
          </a:p>
        </p:txBody>
      </p:sp>
      <p:sp>
        <p:nvSpPr>
          <p:cNvPr id="3" name="Content Placeholder 2">
            <a:extLst>
              <a:ext uri="{FF2B5EF4-FFF2-40B4-BE49-F238E27FC236}">
                <a16:creationId xmlns:a16="http://schemas.microsoft.com/office/drawing/2014/main" id="{A2223B15-C89A-400E-A101-5E400896BDE9}"/>
              </a:ext>
            </a:extLst>
          </p:cNvPr>
          <p:cNvSpPr>
            <a:spLocks noGrp="1"/>
          </p:cNvSpPr>
          <p:nvPr>
            <p:ph sz="quarter" idx="13"/>
          </p:nvPr>
        </p:nvSpPr>
        <p:spPr>
          <a:xfrm>
            <a:off x="913774" y="2381250"/>
            <a:ext cx="10363826" cy="4305300"/>
          </a:xfrm>
        </p:spPr>
        <p:txBody>
          <a:bodyPr>
            <a:normAutofit/>
          </a:bodyPr>
          <a:lstStyle/>
          <a:p>
            <a:r>
              <a:rPr lang="en-US" sz="2800" cap="none" dirty="0"/>
              <a:t>This is a type of metabolic acidosis associated with overproduction or underutilization of lactic acid. </a:t>
            </a:r>
          </a:p>
          <a:p>
            <a:r>
              <a:rPr lang="en-US" sz="2800" cap="none" dirty="0"/>
              <a:t>In this case, the body is unable to adjust such changes. </a:t>
            </a:r>
          </a:p>
          <a:p>
            <a:r>
              <a:rPr lang="en-US" sz="2800" cap="none" dirty="0"/>
              <a:t>People suffering from such a condition are known to experience liver problems and sometimes with their kidneys as they are unable to eliminate excess acid from their bodies. </a:t>
            </a:r>
          </a:p>
        </p:txBody>
      </p:sp>
    </p:spTree>
    <p:extLst>
      <p:ext uri="{BB962C8B-B14F-4D97-AF65-F5344CB8AC3E}">
        <p14:creationId xmlns:p14="http://schemas.microsoft.com/office/powerpoint/2010/main" val="3027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86160-C068-4173-B7F8-CB8A400F5C28}"/>
              </a:ext>
            </a:extLst>
          </p:cNvPr>
          <p:cNvSpPr>
            <a:spLocks noGrp="1"/>
          </p:cNvSpPr>
          <p:nvPr>
            <p:ph type="title"/>
          </p:nvPr>
        </p:nvSpPr>
        <p:spPr>
          <a:xfrm>
            <a:off x="913774" y="423125"/>
            <a:ext cx="10364451" cy="1100876"/>
          </a:xfrm>
        </p:spPr>
        <p:txBody>
          <a:bodyPr/>
          <a:lstStyle/>
          <a:p>
            <a:r>
              <a:rPr lang="en-US" dirty="0"/>
              <a:t>Cori cycle</a:t>
            </a:r>
          </a:p>
        </p:txBody>
      </p:sp>
      <p:sp>
        <p:nvSpPr>
          <p:cNvPr id="9" name="Content Placeholder 8">
            <a:extLst>
              <a:ext uri="{FF2B5EF4-FFF2-40B4-BE49-F238E27FC236}">
                <a16:creationId xmlns:a16="http://schemas.microsoft.com/office/drawing/2014/main" id="{3A11DC8E-9406-4021-A89F-48948D5951F6}"/>
              </a:ext>
            </a:extLst>
          </p:cNvPr>
          <p:cNvSpPr>
            <a:spLocks noGrp="1"/>
          </p:cNvSpPr>
          <p:nvPr>
            <p:ph sz="quarter" idx="13"/>
          </p:nvPr>
        </p:nvSpPr>
        <p:spPr>
          <a:xfrm>
            <a:off x="1047750" y="2000250"/>
            <a:ext cx="9696450" cy="4701325"/>
          </a:xfrm>
        </p:spPr>
        <p:txBody>
          <a:bodyPr/>
          <a:lstStyle/>
          <a:p>
            <a:endParaRPr lang="en-US" dirty="0"/>
          </a:p>
        </p:txBody>
      </p:sp>
      <p:pic>
        <p:nvPicPr>
          <p:cNvPr id="14" name="Picture 13" descr="A screenshot of a cell phone&#10;&#10;Description automatically generated">
            <a:extLst>
              <a:ext uri="{FF2B5EF4-FFF2-40B4-BE49-F238E27FC236}">
                <a16:creationId xmlns:a16="http://schemas.microsoft.com/office/drawing/2014/main" id="{4C0222AB-35C2-4E73-ACAA-015FB38EC749}"/>
              </a:ext>
            </a:extLst>
          </p:cNvPr>
          <p:cNvPicPr/>
          <p:nvPr/>
        </p:nvPicPr>
        <p:blipFill>
          <a:blip r:embed="rId3">
            <a:extLst>
              <a:ext uri="{28A0092B-C50C-407E-A947-70E740481C1C}">
                <a14:useLocalDpi xmlns:a14="http://schemas.microsoft.com/office/drawing/2010/main" val="0"/>
              </a:ext>
            </a:extLst>
          </a:blip>
          <a:stretch>
            <a:fillRect/>
          </a:stretch>
        </p:blipFill>
        <p:spPr>
          <a:xfrm>
            <a:off x="1047750" y="2000250"/>
            <a:ext cx="9696450" cy="4701325"/>
          </a:xfrm>
          <a:prstGeom prst="rect">
            <a:avLst/>
          </a:prstGeom>
        </p:spPr>
      </p:pic>
    </p:spTree>
    <p:extLst>
      <p:ext uri="{BB962C8B-B14F-4D97-AF65-F5344CB8AC3E}">
        <p14:creationId xmlns:p14="http://schemas.microsoft.com/office/powerpoint/2010/main" val="3678420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8A2FC-C60D-4FEC-A5F9-80E178628D35}"/>
              </a:ext>
            </a:extLst>
          </p:cNvPr>
          <p:cNvSpPr>
            <a:spLocks noGrp="1"/>
          </p:cNvSpPr>
          <p:nvPr>
            <p:ph type="title"/>
          </p:nvPr>
        </p:nvSpPr>
        <p:spPr/>
        <p:txBody>
          <a:bodyPr/>
          <a:lstStyle/>
          <a:p>
            <a:r>
              <a:rPr lang="en-US" dirty="0"/>
              <a:t>Treatment of lactic acidosis</a:t>
            </a:r>
          </a:p>
        </p:txBody>
      </p:sp>
      <p:sp>
        <p:nvSpPr>
          <p:cNvPr id="3" name="Content Placeholder 2">
            <a:extLst>
              <a:ext uri="{FF2B5EF4-FFF2-40B4-BE49-F238E27FC236}">
                <a16:creationId xmlns:a16="http://schemas.microsoft.com/office/drawing/2014/main" id="{6904227D-9BA8-465C-ABF8-48D291592F8F}"/>
              </a:ext>
            </a:extLst>
          </p:cNvPr>
          <p:cNvSpPr>
            <a:spLocks noGrp="1"/>
          </p:cNvSpPr>
          <p:nvPr>
            <p:ph sz="quarter" idx="13"/>
          </p:nvPr>
        </p:nvSpPr>
        <p:spPr>
          <a:xfrm>
            <a:off x="913774" y="2367092"/>
            <a:ext cx="10363826" cy="4490908"/>
          </a:xfrm>
        </p:spPr>
        <p:txBody>
          <a:bodyPr/>
          <a:lstStyle/>
          <a:p>
            <a:r>
              <a:rPr lang="en-US" sz="2400" cap="none" dirty="0"/>
              <a:t>Most lactic acidosis cases are as a result of poor prognosis.</a:t>
            </a:r>
          </a:p>
          <a:p>
            <a:r>
              <a:rPr lang="en-US" sz="2400" cap="none" dirty="0"/>
              <a:t>Treatment of lactic acidosis involves use of;</a:t>
            </a:r>
          </a:p>
          <a:p>
            <a:pPr lvl="1"/>
            <a:r>
              <a:rPr lang="en-US" sz="2400" cap="none" dirty="0"/>
              <a:t>Sodium bicarbonate</a:t>
            </a:r>
          </a:p>
          <a:p>
            <a:pPr lvl="1"/>
            <a:r>
              <a:rPr lang="en-US" sz="2400" cap="none" dirty="0"/>
              <a:t>Peritoneal dialysis and hemodialysis</a:t>
            </a:r>
          </a:p>
          <a:p>
            <a:pPr lvl="1"/>
            <a:r>
              <a:rPr lang="en-US" sz="2400" cap="none" dirty="0"/>
              <a:t>Sodium nitroprusside</a:t>
            </a:r>
          </a:p>
          <a:p>
            <a:pPr lvl="1"/>
            <a:r>
              <a:rPr lang="en-US" sz="2400" cap="none" dirty="0"/>
              <a:t>Insulin therapy</a:t>
            </a:r>
          </a:p>
          <a:p>
            <a:endParaRPr lang="en-US" dirty="0"/>
          </a:p>
        </p:txBody>
      </p:sp>
    </p:spTree>
    <p:extLst>
      <p:ext uri="{BB962C8B-B14F-4D97-AF65-F5344CB8AC3E}">
        <p14:creationId xmlns:p14="http://schemas.microsoft.com/office/powerpoint/2010/main" val="2265884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9F77-7580-462D-BF93-E384C2E9016A}"/>
              </a:ext>
            </a:extLst>
          </p:cNvPr>
          <p:cNvSpPr>
            <a:spLocks noGrp="1"/>
          </p:cNvSpPr>
          <p:nvPr>
            <p:ph type="title"/>
          </p:nvPr>
        </p:nvSpPr>
        <p:spPr/>
        <p:txBody>
          <a:bodyPr/>
          <a:lstStyle/>
          <a:p>
            <a:r>
              <a:rPr lang="en-US" dirty="0"/>
              <a:t>biochemistry</a:t>
            </a:r>
          </a:p>
        </p:txBody>
      </p:sp>
      <p:sp>
        <p:nvSpPr>
          <p:cNvPr id="3" name="Content Placeholder 2">
            <a:extLst>
              <a:ext uri="{FF2B5EF4-FFF2-40B4-BE49-F238E27FC236}">
                <a16:creationId xmlns:a16="http://schemas.microsoft.com/office/drawing/2014/main" id="{959B222A-C0F7-453D-9BC5-9B6B6C1AF5A1}"/>
              </a:ext>
            </a:extLst>
          </p:cNvPr>
          <p:cNvSpPr>
            <a:spLocks noGrp="1"/>
          </p:cNvSpPr>
          <p:nvPr>
            <p:ph sz="quarter" idx="13"/>
          </p:nvPr>
        </p:nvSpPr>
        <p:spPr/>
        <p:txBody>
          <a:bodyPr>
            <a:normAutofit/>
          </a:bodyPr>
          <a:lstStyle/>
          <a:p>
            <a:pPr marL="0" indent="0">
              <a:buNone/>
            </a:pPr>
            <a:r>
              <a:rPr lang="en-US" sz="4000" dirty="0"/>
              <a:t>			</a:t>
            </a:r>
          </a:p>
          <a:p>
            <a:pPr marL="0" indent="0">
              <a:buNone/>
            </a:pPr>
            <a:r>
              <a:rPr lang="en-US" sz="4000" dirty="0"/>
              <a:t>			Citric acid (</a:t>
            </a:r>
            <a:r>
              <a:rPr lang="en-US" sz="4000" dirty="0" err="1"/>
              <a:t>krebs</a:t>
            </a:r>
            <a:r>
              <a:rPr lang="en-US" sz="4000" dirty="0"/>
              <a:t>) cycle</a:t>
            </a:r>
          </a:p>
        </p:txBody>
      </p:sp>
    </p:spTree>
    <p:extLst>
      <p:ext uri="{BB962C8B-B14F-4D97-AF65-F5344CB8AC3E}">
        <p14:creationId xmlns:p14="http://schemas.microsoft.com/office/powerpoint/2010/main" val="3629512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C4D60-7E10-4C51-85AB-F3ECD3888CC5}"/>
              </a:ext>
            </a:extLst>
          </p:cNvPr>
          <p:cNvSpPr>
            <a:spLocks noGrp="1"/>
          </p:cNvSpPr>
          <p:nvPr>
            <p:ph type="title"/>
          </p:nvPr>
        </p:nvSpPr>
        <p:spPr/>
        <p:txBody>
          <a:bodyPr/>
          <a:lstStyle/>
          <a:p>
            <a:r>
              <a:rPr lang="en-US" dirty="0"/>
              <a:t>CITRIC ACID (KREBS) CYCLE</a:t>
            </a:r>
          </a:p>
        </p:txBody>
      </p:sp>
      <p:sp>
        <p:nvSpPr>
          <p:cNvPr id="3" name="Content Placeholder 2">
            <a:extLst>
              <a:ext uri="{FF2B5EF4-FFF2-40B4-BE49-F238E27FC236}">
                <a16:creationId xmlns:a16="http://schemas.microsoft.com/office/drawing/2014/main" id="{50D87DB4-1B64-4C01-9C44-54E3997ECAA1}"/>
              </a:ext>
            </a:extLst>
          </p:cNvPr>
          <p:cNvSpPr>
            <a:spLocks noGrp="1"/>
          </p:cNvSpPr>
          <p:nvPr>
            <p:ph sz="quarter" idx="13"/>
          </p:nvPr>
        </p:nvSpPr>
        <p:spPr>
          <a:xfrm>
            <a:off x="913774" y="2367092"/>
            <a:ext cx="10363826" cy="4490908"/>
          </a:xfrm>
        </p:spPr>
        <p:txBody>
          <a:bodyPr>
            <a:normAutofit/>
          </a:bodyPr>
          <a:lstStyle/>
          <a:p>
            <a:r>
              <a:rPr lang="en-US" sz="2600" cap="none" dirty="0"/>
              <a:t>This cycle is associated with sequence of reactions that contribute to production of two carbon dioxide molecules; GTP, ATP and NADH molecules and FADH2 molecule. </a:t>
            </a:r>
          </a:p>
          <a:p>
            <a:r>
              <a:rPr lang="en-US" sz="2600" cap="none" dirty="0"/>
              <a:t>The citric cycle takes place with the mitochondria.</a:t>
            </a:r>
          </a:p>
          <a:p>
            <a:r>
              <a:rPr lang="en-US" sz="2600" cap="none" dirty="0"/>
              <a:t>Almost all enzymes of the </a:t>
            </a:r>
            <a:r>
              <a:rPr lang="en-US" sz="2600" cap="none" dirty="0" err="1"/>
              <a:t>krebs</a:t>
            </a:r>
            <a:r>
              <a:rPr lang="en-US" sz="2600" cap="none" dirty="0"/>
              <a:t> cycle are soluble and they have a single exception of the enzyme succinate dehydrogenase. </a:t>
            </a:r>
          </a:p>
          <a:p>
            <a:r>
              <a:rPr lang="en-US" sz="2600" cap="none" dirty="0"/>
              <a:t>The succinate dehydrogenase is embedded within the internal membrane of the mitochondrion. </a:t>
            </a:r>
          </a:p>
          <a:p>
            <a:endParaRPr lang="en-US" cap="none" dirty="0"/>
          </a:p>
        </p:txBody>
      </p:sp>
    </p:spTree>
    <p:extLst>
      <p:ext uri="{BB962C8B-B14F-4D97-AF65-F5344CB8AC3E}">
        <p14:creationId xmlns:p14="http://schemas.microsoft.com/office/powerpoint/2010/main" val="2899287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5D71-8A57-4F85-923F-C7F5547E27AA}"/>
              </a:ext>
            </a:extLst>
          </p:cNvPr>
          <p:cNvSpPr>
            <a:spLocks noGrp="1"/>
          </p:cNvSpPr>
          <p:nvPr>
            <p:ph type="title"/>
          </p:nvPr>
        </p:nvSpPr>
        <p:spPr>
          <a:xfrm>
            <a:off x="913775" y="618517"/>
            <a:ext cx="10364451" cy="1019783"/>
          </a:xfrm>
        </p:spPr>
        <p:txBody>
          <a:bodyPr/>
          <a:lstStyle/>
          <a:p>
            <a:endParaRPr lang="en-US" dirty="0"/>
          </a:p>
        </p:txBody>
      </p:sp>
      <p:pic>
        <p:nvPicPr>
          <p:cNvPr id="4" name="Content Placeholder 3">
            <a:extLst>
              <a:ext uri="{FF2B5EF4-FFF2-40B4-BE49-F238E27FC236}">
                <a16:creationId xmlns:a16="http://schemas.microsoft.com/office/drawing/2014/main" id="{A03A4485-C2AD-4722-A9F2-42FD88BC9603}"/>
              </a:ext>
            </a:extLst>
          </p:cNvPr>
          <p:cNvPicPr>
            <a:picLocks noGrp="1" noChangeAspect="1"/>
          </p:cNvPicPr>
          <p:nvPr>
            <p:ph sz="quarter" idx="13"/>
          </p:nvPr>
        </p:nvPicPr>
        <p:blipFill>
          <a:blip r:embed="rId3"/>
          <a:stretch>
            <a:fillRect/>
          </a:stretch>
        </p:blipFill>
        <p:spPr>
          <a:xfrm>
            <a:off x="1981199" y="1638301"/>
            <a:ext cx="8799095" cy="5219700"/>
          </a:xfrm>
          <a:prstGeom prst="rect">
            <a:avLst/>
          </a:prstGeom>
        </p:spPr>
      </p:pic>
    </p:spTree>
    <p:extLst>
      <p:ext uri="{BB962C8B-B14F-4D97-AF65-F5344CB8AC3E}">
        <p14:creationId xmlns:p14="http://schemas.microsoft.com/office/powerpoint/2010/main" val="4278183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2F73-2D16-4CB1-AA29-B54AF0112B2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B9803D8-AAD2-4AC9-8381-844D29396256}"/>
              </a:ext>
            </a:extLst>
          </p:cNvPr>
          <p:cNvSpPr>
            <a:spLocks noGrp="1"/>
          </p:cNvSpPr>
          <p:nvPr>
            <p:ph sz="quarter" idx="13"/>
          </p:nvPr>
        </p:nvSpPr>
        <p:spPr/>
        <p:txBody>
          <a:bodyPr/>
          <a:lstStyle/>
          <a:p>
            <a:r>
              <a:rPr lang="en-US" sz="2400" cap="none" dirty="0"/>
              <a:t>TSFM dysfunction has been reported to be the main cause of mitochondrial cardiomyopathy for adults as well as children. </a:t>
            </a:r>
          </a:p>
          <a:p>
            <a:r>
              <a:rPr lang="en-US" sz="2400" cap="none" dirty="0"/>
              <a:t>Treatment of TSFM gene mutation can be solved through proper diagnosis and prognosis. </a:t>
            </a:r>
          </a:p>
          <a:p>
            <a:endParaRPr lang="en-US" dirty="0"/>
          </a:p>
        </p:txBody>
      </p:sp>
    </p:spTree>
    <p:extLst>
      <p:ext uri="{BB962C8B-B14F-4D97-AF65-F5344CB8AC3E}">
        <p14:creationId xmlns:p14="http://schemas.microsoft.com/office/powerpoint/2010/main" val="113877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0B4A-A4EF-4136-BAB5-F84426AAAE29}"/>
              </a:ext>
            </a:extLst>
          </p:cNvPr>
          <p:cNvSpPr>
            <a:spLocks noGrp="1"/>
          </p:cNvSpPr>
          <p:nvPr>
            <p:ph type="title"/>
          </p:nvPr>
        </p:nvSpPr>
        <p:spPr>
          <a:xfrm>
            <a:off x="913775" y="1"/>
            <a:ext cx="10364451" cy="666749"/>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E4EFA4C5-2B7B-4E8B-AE6B-9AE542395F2E}"/>
              </a:ext>
            </a:extLst>
          </p:cNvPr>
          <p:cNvSpPr>
            <a:spLocks noGrp="1"/>
          </p:cNvSpPr>
          <p:nvPr>
            <p:ph sz="quarter" idx="13"/>
          </p:nvPr>
        </p:nvSpPr>
        <p:spPr>
          <a:xfrm>
            <a:off x="0" y="495300"/>
            <a:ext cx="12192000" cy="6896100"/>
          </a:xfrm>
        </p:spPr>
        <p:txBody>
          <a:bodyPr>
            <a:normAutofit fontScale="77500" lnSpcReduction="20000"/>
          </a:bodyPr>
          <a:lstStyle/>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90000"/>
              </a:lnSpc>
              <a:spcBef>
                <a:spcPct val="20000"/>
              </a:spcBef>
              <a:spcAft>
                <a:spcPts val="600"/>
              </a:spcAft>
              <a:buClr>
                <a:prstClr val="black"/>
              </a:buClr>
              <a:buSzPct val="80000"/>
              <a:buNone/>
              <a:tabLst/>
              <a:defRPr/>
            </a:pPr>
            <a:endParaRPr lang="en-US" sz="2900" cap="none" dirty="0">
              <a:solidFill>
                <a:prstClr val="black"/>
              </a:solidFill>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Oxidative Phosphorylation Deficiency disease: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Malacards</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Research Articles, Drugs, Genes, Clinical Trials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3"/>
              </a:rPr>
              <a:t>https://www.malacards.org/card/combined_oxidative_phosphorylation_deficiency#sources</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G. N. Vemuri, M. A.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Eiteman</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J. E. McEwen, L. Olsson, J. Nielsen. Increasing NADH oxidation reduces overflow metabolism in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Saccharomyces cerevisiae</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Proceedings of the National Academy of Sciences Feb 2007, 104 (7) 2402-2407; DOI: 10.1073/pnas.0607469104</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More P, Pai K. In vitro NADH-oxidase, NADPH-oxidase and myeloperoxidase activity of macrophages after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Tinospora</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cordifolia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guduchi</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treatment.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Immunopharmacol</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Immunotoxicol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2012;34(3):368-372. doi:10.3109/08923973.2011.606324</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Perli</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E., Pisano, A., Glasgow, R.I.C.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et al.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Novel compound mutations in the mitochondrial translation elongation factor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TSFM</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gene cause severe cardiomyopathy with myocardial fibro-adipose replacement.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Sci Rep</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5108 (2019).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4"/>
              </a:rPr>
              <a:t>https://doi.org/10.1038/s41598-019-41483-9</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Seo</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G.H., Oh, A., Kim, E.N.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et al.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Identification of extremely rare mitochondrial disorders by whole exome sequencing.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J Hum Genet</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64, 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1117–1125 (2019).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5"/>
              </a:rPr>
              <a:t>https://doi.org/10.1038/s10038-019-0660-y</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TSFM gene https://ghr.nlm.nih.gov/gene/TSFM</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Weber G, Nakamura H,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Natsumeda</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Y, Szekeres T, Nagai M. Regulation of GTP biosynthesis.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Adv Enzyme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Regul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1992;32:57-69. doi:10.1016/0065-2571(92)90008-n</a:t>
            </a:r>
          </a:p>
          <a:p>
            <a:endParaRPr lang="en-US" dirty="0"/>
          </a:p>
        </p:txBody>
      </p:sp>
    </p:spTree>
    <p:extLst>
      <p:ext uri="{BB962C8B-B14F-4D97-AF65-F5344CB8AC3E}">
        <p14:creationId xmlns:p14="http://schemas.microsoft.com/office/powerpoint/2010/main" val="1806259949"/>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521</TotalTime>
  <Words>2300</Words>
  <Application>Microsoft Office PowerPoint</Application>
  <PresentationFormat>Widescreen</PresentationFormat>
  <Paragraphs>131</Paragraphs>
  <Slides>17</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Century Gothic</vt:lpstr>
      <vt:lpstr>proxima-nova</vt:lpstr>
      <vt:lpstr>Times New Roman</vt:lpstr>
      <vt:lpstr>Tw Cen MT</vt:lpstr>
      <vt:lpstr>Wingdings</vt:lpstr>
      <vt:lpstr>Wingdings 3</vt:lpstr>
      <vt:lpstr>Droplet</vt:lpstr>
      <vt:lpstr>TSFM GENE MUTATION</vt:lpstr>
      <vt:lpstr>AGENDA</vt:lpstr>
      <vt:lpstr>definition</vt:lpstr>
      <vt:lpstr>biochemistry</vt:lpstr>
      <vt:lpstr>Oxidative phosphorylation  </vt:lpstr>
      <vt:lpstr>ELECTRON TRANSPORT CHAIN</vt:lpstr>
      <vt:lpstr>Combined oxidative phosphorylation deficiency</vt:lpstr>
      <vt:lpstr>Enlargement of the heart due to Combined oxidative phosphorylation deficiency</vt:lpstr>
      <vt:lpstr>BIOCHEMISTRY</vt:lpstr>
      <vt:lpstr>Lactic acidosis</vt:lpstr>
      <vt:lpstr>Cori cycle</vt:lpstr>
      <vt:lpstr>Treatment of lactic acidosis</vt:lpstr>
      <vt:lpstr>biochemistry</vt:lpstr>
      <vt:lpstr>CITRIC ACID (KREBS) CYCLE</vt:lpstr>
      <vt:lpstr>PowerPoint Presentation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TSFM GENE MUTATION</dc:title>
  <dc:creator>user</dc:creator>
  <cp:lastModifiedBy>user</cp:lastModifiedBy>
  <cp:revision>47</cp:revision>
  <dcterms:created xsi:type="dcterms:W3CDTF">2020-12-22T08:08:27Z</dcterms:created>
  <dcterms:modified xsi:type="dcterms:W3CDTF">2020-12-22T16:49:34Z</dcterms:modified>
</cp:coreProperties>
</file>